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3004800" cy="9753600"/>
  <p:notesSz cx="6858000" cy="9144000"/>
  <p:embeddedFontLst>
    <p:embeddedFont>
      <p:font typeface="Helvetica Neue" panose="02000503000000020004" pitchFamily="2" charset="0"/>
      <p:regular r:id="rId21"/>
      <p:bold r:id="rId22"/>
      <p:italic r:id="rId23"/>
      <p:boldItalic r:id="rId24"/>
    </p:embeddedFont>
    <p:embeddedFont>
      <p:font typeface="Helvetica Neue Light" panose="02000403000000020004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2" roundtripDataSignature="AMtx7mgLkGC8nZSApb+w3BG6mVcwfqsf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77" d="100"/>
          <a:sy n="77" d="100"/>
        </p:scale>
        <p:origin x="17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5pPr>
            <a:lvl6pPr marL="2743200" lvl="5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6pPr>
            <a:lvl7pPr marL="3200400" lvl="6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7pPr>
            <a:lvl8pPr marL="3657600" lvl="7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8pPr>
            <a:lvl9pPr marL="4114800" lvl="8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3 Up">
  <p:cSld name="Photo - 3 Up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0"/>
          <p:cNvSpPr>
            <a:spLocks noGrp="1"/>
          </p:cNvSpPr>
          <p:nvPr>
            <p:ph type="pic" idx="2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  <a:noFill/>
          <a:ln>
            <a:noFill/>
          </a:ln>
        </p:spPr>
      </p:sp>
      <p:sp>
        <p:nvSpPr>
          <p:cNvPr id="45" name="Google Shape;45;p30"/>
          <p:cNvSpPr>
            <a:spLocks noGrp="1"/>
          </p:cNvSpPr>
          <p:nvPr>
            <p:ph type="pic" idx="3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  <a:noFill/>
          <a:ln>
            <a:noFill/>
          </a:ln>
        </p:spPr>
      </p:sp>
      <p:sp>
        <p:nvSpPr>
          <p:cNvPr id="46" name="Google Shape;46;p30"/>
          <p:cNvSpPr>
            <a:spLocks noGrp="1"/>
          </p:cNvSpPr>
          <p:nvPr>
            <p:ph type="pic" idx="4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30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1"/>
          <p:cNvSpPr txBox="1">
            <a:spLocks noGrp="1"/>
          </p:cNvSpPr>
          <p:nvPr>
            <p:ph type="body" idx="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  <a:defRPr sz="2400" i="1"/>
            </a:lvl1pPr>
            <a:lvl2pPr marL="914400" lvl="1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2pPr>
            <a:lvl3pPr marL="1371600" lvl="2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3pPr>
            <a:lvl4pPr marL="1828800" lvl="3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4pPr>
            <a:lvl5pPr marL="2286000" lvl="4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5pPr>
            <a:lvl6pPr marL="2743200" lvl="5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6pPr>
            <a:lvl7pPr marL="3200400" lvl="6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7pPr>
            <a:lvl8pPr marL="3657600" lvl="7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8pPr>
            <a:lvl9pPr marL="4114800" lvl="8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50" name="Google Shape;50;p31"/>
          <p:cNvSpPr txBox="1">
            <a:spLocks noGrp="1"/>
          </p:cNvSpPr>
          <p:nvPr>
            <p:ph type="body" idx="2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Helvetica Neue"/>
              <a:buNone/>
              <a:defRPr sz="34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lvl="1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2pPr>
            <a:lvl3pPr marL="1371600" lvl="2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3pPr>
            <a:lvl4pPr marL="1828800" lvl="3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4pPr>
            <a:lvl5pPr marL="2286000" lvl="4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5pPr>
            <a:lvl6pPr marL="2743200" lvl="5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6pPr>
            <a:lvl7pPr marL="3200400" lvl="6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7pPr>
            <a:lvl8pPr marL="3657600" lvl="7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8pPr>
            <a:lvl9pPr marL="4114800" lvl="8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31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2"/>
          <p:cNvSpPr>
            <a:spLocks noGrp="1"/>
          </p:cNvSpPr>
          <p:nvPr>
            <p:ph type="pic" idx="2"/>
          </p:nvPr>
        </p:nvSpPr>
        <p:spPr>
          <a:xfrm>
            <a:off x="-949853" y="0"/>
            <a:ext cx="14904506" cy="9944100"/>
          </a:xfrm>
          <a:prstGeom prst="rect">
            <a:avLst/>
          </a:prstGeom>
          <a:noFill/>
          <a:ln>
            <a:noFill/>
          </a:ln>
        </p:spPr>
      </p:sp>
      <p:sp>
        <p:nvSpPr>
          <p:cNvPr id="54" name="Google Shape;54;p32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2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Top">
  <p:cSld name="Title - Top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3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4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1pPr>
            <a:lvl2pPr marL="914400" lvl="1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2pPr>
            <a:lvl3pPr marL="1371600" lvl="2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3pPr>
            <a:lvl4pPr marL="1828800" lvl="3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4pPr>
            <a:lvl5pPr marL="2286000" lvl="4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5pPr>
            <a:lvl6pPr marL="2743200" lvl="5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6pPr>
            <a:lvl7pPr marL="3200400" lvl="6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7pPr>
            <a:lvl8pPr marL="3657600" lvl="7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8pPr>
            <a:lvl9pPr marL="4114800" lvl="8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24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- Center">
  <p:cSld name="Title - Cen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5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5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">
  <p:cSld name="Photo - Horizontal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6"/>
          <p:cNvSpPr>
            <a:spLocks noGrp="1"/>
          </p:cNvSpPr>
          <p:nvPr>
            <p:ph type="pic" idx="2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  <a:noFill/>
          <a:ln>
            <a:noFill/>
          </a:ln>
        </p:spPr>
      </p:sp>
      <p:sp>
        <p:nvSpPr>
          <p:cNvPr id="27" name="Google Shape;27;p26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6"/>
          <p:cNvSpPr txBox="1">
            <a:spLocks noGrp="1"/>
          </p:cNvSpPr>
          <p:nvPr>
            <p:ph type="body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5pPr>
            <a:lvl6pPr marL="2743200" lvl="5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6pPr>
            <a:lvl7pPr marL="3200400" lvl="6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7pPr>
            <a:lvl8pPr marL="3657600" lvl="7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8pPr>
            <a:lvl9pPr marL="4114800" lvl="8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26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">
  <p:cSld name="Photo - Vertical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7"/>
          <p:cNvSpPr>
            <a:spLocks noGrp="1"/>
          </p:cNvSpPr>
          <p:nvPr>
            <p:ph type="pic" idx="2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27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Helvetica Neue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7"/>
          <p:cNvSpPr txBox="1">
            <a:spLocks noGrp="1"/>
          </p:cNvSpPr>
          <p:nvPr>
            <p:ph type="body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Helvetica Neue"/>
              <a:buNone/>
              <a:defRPr sz="3700"/>
            </a:lvl5pPr>
            <a:lvl6pPr marL="2743200" lvl="5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6pPr>
            <a:lvl7pPr marL="3200400" lvl="6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7pPr>
            <a:lvl8pPr marL="3657600" lvl="7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8pPr>
            <a:lvl9pPr marL="4114800" lvl="8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ullets &amp; Photo">
  <p:cSld name="Title, Bullets &amp; Phot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8"/>
          <p:cNvSpPr>
            <a:spLocks noGrp="1"/>
          </p:cNvSpPr>
          <p:nvPr>
            <p:ph type="pic" idx="2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2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48641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4060"/>
              <a:buFont typeface="Helvetica Neue"/>
              <a:buChar char="•"/>
              <a:defRPr sz="2800"/>
            </a:lvl1pPr>
            <a:lvl2pPr marL="914400" lvl="1" indent="-48641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4060"/>
              <a:buFont typeface="Helvetica Neue"/>
              <a:buChar char="•"/>
              <a:defRPr sz="2800"/>
            </a:lvl2pPr>
            <a:lvl3pPr marL="1371600" lvl="2" indent="-48641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4060"/>
              <a:buFont typeface="Helvetica Neue"/>
              <a:buChar char="•"/>
              <a:defRPr sz="2800"/>
            </a:lvl3pPr>
            <a:lvl4pPr marL="1828800" lvl="3" indent="-48641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4060"/>
              <a:buFont typeface="Helvetica Neue"/>
              <a:buChar char="•"/>
              <a:defRPr sz="2800"/>
            </a:lvl4pPr>
            <a:lvl5pPr marL="2286000" lvl="4" indent="-48641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4060"/>
              <a:buFont typeface="Helvetica Neue"/>
              <a:buChar char="•"/>
              <a:defRPr sz="2800"/>
            </a:lvl5pPr>
            <a:lvl6pPr marL="2743200" lvl="5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6pPr>
            <a:lvl7pPr marL="3200400" lvl="6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7pPr>
            <a:lvl8pPr marL="3657600" lvl="7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8pPr>
            <a:lvl9pPr marL="4114800" lvl="8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">
  <p:cSld name="Bullet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9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lvl="0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1pPr>
            <a:lvl2pPr marL="914400" lvl="1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2pPr>
            <a:lvl3pPr marL="1371600" lvl="2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3pPr>
            <a:lvl4pPr marL="1828800" lvl="3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4pPr>
            <a:lvl5pPr marL="2286000" lvl="4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5pPr>
            <a:lvl6pPr marL="2743200" lvl="5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6pPr>
            <a:lvl7pPr marL="3200400" lvl="6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7pPr>
            <a:lvl8pPr marL="3657600" lvl="7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8pPr>
            <a:lvl9pPr marL="4114800" lvl="8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9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  <a:defRPr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20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marR="0" lvl="0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20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>
            <a:spLocks noGrp="1"/>
          </p:cNvSpPr>
          <p:nvPr>
            <p:ph type="ctrTitle" idx="4294967295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79"/>
              <a:buFont typeface="Helvetica Neue"/>
              <a:buNone/>
            </a:pPr>
            <a:r>
              <a:rPr lang="en-US" sz="7679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AGILE DEVELOPMENT and 49x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1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Helvetica Neue"/>
              <a:buNone/>
            </a:pPr>
            <a:r>
              <a:rPr lang="en-US" sz="7600"/>
              <a:t>Retrospective document</a:t>
            </a:r>
            <a:endParaRPr/>
          </a:p>
        </p:txBody>
      </p:sp>
      <p:sp>
        <p:nvSpPr>
          <p:cNvPr id="122" name="Google Shape;122;p11"/>
          <p:cNvSpPr txBox="1"/>
          <p:nvPr/>
        </p:nvSpPr>
        <p:spPr>
          <a:xfrm>
            <a:off x="746709" y="4462120"/>
            <a:ext cx="11511300" cy="8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https://</a:t>
            </a:r>
            <a:r>
              <a:rPr lang="en-US" sz="2400" b="1" dirty="0" err="1">
                <a:latin typeface="Helvetica Neue"/>
                <a:ea typeface="Helvetica Neue"/>
                <a:cs typeface="Helvetica Neue"/>
                <a:sym typeface="Helvetica Neue"/>
              </a:rPr>
              <a:t>docs.google.com</a:t>
            </a: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/document/d/1gT-YlEKo9TcMft1q4mpgB6dM1S21T2zF1mDqUyahlPQ/</a:t>
            </a:r>
            <a:r>
              <a:rPr lang="en-US" sz="2400" b="1" dirty="0" err="1">
                <a:latin typeface="Helvetica Neue"/>
                <a:ea typeface="Helvetica Neue"/>
                <a:cs typeface="Helvetica Neue"/>
                <a:sym typeface="Helvetica Neue"/>
              </a:rPr>
              <a:t>edit?usp</a:t>
            </a:r>
            <a:r>
              <a:rPr lang="en-US" sz="2400" b="1" dirty="0">
                <a:latin typeface="Helvetica Neue"/>
                <a:ea typeface="Helvetica Neue"/>
                <a:cs typeface="Helvetica Neue"/>
                <a:sym typeface="Helvetica Neue"/>
              </a:rPr>
              <a:t>=sharing</a:t>
            </a: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880"/>
              <a:buFont typeface="Helvetica Neue"/>
              <a:buNone/>
            </a:pPr>
            <a:r>
              <a:rPr lang="en-US" sz="6880"/>
              <a:t>Design overview document</a:t>
            </a:r>
            <a:endParaRPr/>
          </a:p>
        </p:txBody>
      </p:sp>
      <p:sp>
        <p:nvSpPr>
          <p:cNvPr id="128" name="Google Shape;128;p12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382270" lvl="0" indent="-38227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990"/>
              <a:buFont typeface="Helvetica Neue"/>
              <a:buChar char="•"/>
            </a:pPr>
            <a:r>
              <a:rPr lang="en-US" sz="2752"/>
              <a:t>Embracing the change (end of 491)</a:t>
            </a:r>
            <a:endParaRPr/>
          </a:p>
          <a:p>
            <a:pPr marL="382270" lvl="0" indent="-382270" algn="l" rtl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>
                <a:srgbClr val="000000"/>
              </a:buClr>
              <a:buSzPts val="3990"/>
              <a:buFont typeface="Helvetica Neue"/>
              <a:buChar char="•"/>
            </a:pPr>
            <a:r>
              <a:rPr lang="en-US" sz="2752"/>
              <a:t>What we want to:</a:t>
            </a:r>
            <a:endParaRPr/>
          </a:p>
          <a:p>
            <a:pPr marL="764540" lvl="1" indent="-38226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990"/>
              <a:buFont typeface="Helvetica Neue"/>
              <a:buChar char="•"/>
            </a:pPr>
            <a:r>
              <a:rPr lang="en-US" sz="2752"/>
              <a:t>Document the software design (lightweight), from kickoff, present any changes</a:t>
            </a:r>
            <a:endParaRPr/>
          </a:p>
          <a:p>
            <a:pPr marL="764540" lvl="1" indent="-38226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990"/>
              <a:buFont typeface="Helvetica Neue"/>
              <a:buChar char="•"/>
            </a:pPr>
            <a:r>
              <a:rPr lang="en-US" sz="2752"/>
              <a:t>Clarify the problem being solved</a:t>
            </a:r>
            <a:endParaRPr/>
          </a:p>
          <a:p>
            <a:pPr marL="764540" lvl="1" indent="-38226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990"/>
              <a:buFont typeface="Helvetica Neue"/>
              <a:buChar char="•"/>
            </a:pPr>
            <a:r>
              <a:rPr lang="en-US" sz="2752"/>
              <a:t>Explain the reasoning behind the design decisions made</a:t>
            </a:r>
            <a:endParaRPr/>
          </a:p>
          <a:p>
            <a:pPr marL="382270" lvl="0" indent="-382270" algn="l" rtl="0">
              <a:lnSpc>
                <a:spcPct val="100000"/>
              </a:lnSpc>
              <a:spcBef>
                <a:spcPts val="3600"/>
              </a:spcBef>
              <a:spcAft>
                <a:spcPts val="0"/>
              </a:spcAft>
              <a:buClr>
                <a:srgbClr val="000000"/>
              </a:buClr>
              <a:buSzPts val="3990"/>
              <a:buFont typeface="Helvetica Neue"/>
              <a:buChar char="•"/>
            </a:pPr>
            <a:r>
              <a:rPr lang="en-US" sz="2752"/>
              <a:t>In your document:</a:t>
            </a:r>
            <a:endParaRPr/>
          </a:p>
          <a:p>
            <a:pPr marL="764540" lvl="1" indent="-38226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990"/>
              <a:buFont typeface="Helvetica Neue"/>
              <a:buChar char="•"/>
            </a:pPr>
            <a:r>
              <a:rPr lang="en-US" sz="2752"/>
              <a:t>Product description</a:t>
            </a:r>
            <a:endParaRPr/>
          </a:p>
          <a:p>
            <a:pPr marL="764540" lvl="1" indent="-38226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990"/>
              <a:buFont typeface="Helvetica Neue"/>
              <a:buChar char="•"/>
            </a:pPr>
            <a:r>
              <a:rPr lang="en-US" sz="2752"/>
              <a:t>High level system view</a:t>
            </a:r>
            <a:endParaRPr/>
          </a:p>
          <a:p>
            <a:pPr marL="764540" lvl="1" indent="-38226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990"/>
              <a:buFont typeface="Helvetica Neue"/>
              <a:buChar char="•"/>
            </a:pPr>
            <a:r>
              <a:rPr lang="en-US" sz="2752"/>
              <a:t>Overall design</a:t>
            </a:r>
            <a:endParaRPr/>
          </a:p>
          <a:p>
            <a:pPr marL="764540" lvl="1" indent="-382269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3990"/>
              <a:buFont typeface="Helvetica Neue"/>
              <a:buChar char="•"/>
            </a:pPr>
            <a:r>
              <a:rPr lang="en-US" sz="2752"/>
              <a:t>Alternative design options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</a:pPr>
            <a:r>
              <a:rPr lang="en-US"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Final document</a:t>
            </a:r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444500" lvl="0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</a:pPr>
            <a:r>
              <a:rPr lang="en-US"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End of 492</a:t>
            </a:r>
            <a:endParaRPr/>
          </a:p>
          <a:p>
            <a:pPr marL="444500" lvl="0" indent="-44450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</a:pPr>
            <a:r>
              <a:rPr lang="en-US"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 plan. An overview of the tests performed throughout the year. Unit test, integration tests, user tests…</a:t>
            </a:r>
            <a:endParaRPr/>
          </a:p>
          <a:p>
            <a:pPr marL="444500" lvl="0" indent="-44450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</a:pPr>
            <a:r>
              <a:rPr lang="en-US"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each completed feature, explain how you verified it.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69066" y="1725083"/>
            <a:ext cx="8128001" cy="43053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4"/>
          <p:cNvSpPr txBox="1"/>
          <p:nvPr/>
        </p:nvSpPr>
        <p:spPr>
          <a:xfrm>
            <a:off x="638318" y="8845737"/>
            <a:ext cx="10441230" cy="4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https://www.wikiwand.com/en/Iterative_and_incremental_development</a:t>
            </a:r>
            <a:endParaRPr/>
          </a:p>
        </p:txBody>
      </p:sp>
      <p:sp>
        <p:nvSpPr>
          <p:cNvPr id="141" name="Google Shape;141;p14"/>
          <p:cNvSpPr txBox="1"/>
          <p:nvPr/>
        </p:nvSpPr>
        <p:spPr>
          <a:xfrm>
            <a:off x="4532020" y="538007"/>
            <a:ext cx="3331160" cy="820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Helvetica Neue"/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69066" y="1691216"/>
            <a:ext cx="8128001" cy="4305301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5"/>
          <p:cNvSpPr txBox="1"/>
          <p:nvPr/>
        </p:nvSpPr>
        <p:spPr>
          <a:xfrm>
            <a:off x="638318" y="8845737"/>
            <a:ext cx="10441230" cy="4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https://www.wikiwand.com/en/Iterative_and_incremental_development</a:t>
            </a:r>
            <a:endParaRPr/>
          </a:p>
        </p:txBody>
      </p:sp>
      <p:sp>
        <p:nvSpPr>
          <p:cNvPr id="148" name="Google Shape;148;p15"/>
          <p:cNvSpPr txBox="1"/>
          <p:nvPr/>
        </p:nvSpPr>
        <p:spPr>
          <a:xfrm>
            <a:off x="4532020" y="538007"/>
            <a:ext cx="3331160" cy="820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Helvetica Neue"/>
              <a:buNone/>
            </a:pPr>
            <a:r>
              <a:rPr lang="en-US" sz="48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OVERVIEW</a:t>
            </a:r>
            <a:endParaRPr/>
          </a:p>
        </p:txBody>
      </p:sp>
      <p:sp>
        <p:nvSpPr>
          <p:cNvPr id="149" name="Google Shape;149;p15"/>
          <p:cNvSpPr txBox="1"/>
          <p:nvPr/>
        </p:nvSpPr>
        <p:spPr>
          <a:xfrm>
            <a:off x="3055586" y="6329208"/>
            <a:ext cx="1136295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TEST!!!</a:t>
            </a:r>
            <a:endParaRPr/>
          </a:p>
        </p:txBody>
      </p:sp>
      <p:sp>
        <p:nvSpPr>
          <p:cNvPr id="150" name="Google Shape;150;p15"/>
          <p:cNvSpPr txBox="1"/>
          <p:nvPr/>
        </p:nvSpPr>
        <p:spPr>
          <a:xfrm>
            <a:off x="4568291" y="7190597"/>
            <a:ext cx="6611418" cy="4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For fast development you need running code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</a:pPr>
            <a:r>
              <a:rPr lang="en-US"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Unit tests!</a:t>
            </a:r>
            <a:endParaRPr/>
          </a:p>
        </p:txBody>
      </p:sp>
      <p:sp>
        <p:nvSpPr>
          <p:cNvPr id="156" name="Google Shape;156;p16"/>
          <p:cNvSpPr txBox="1">
            <a:spLocks noGrp="1"/>
          </p:cNvSpPr>
          <p:nvPr>
            <p:ph type="body" idx="4294967295"/>
          </p:nvPr>
        </p:nvSpPr>
        <p:spPr>
          <a:xfrm>
            <a:off x="952500" y="2590800"/>
            <a:ext cx="11099800" cy="1769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444500" lvl="0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</a:pPr>
            <a:r>
              <a:rPr lang="en-US"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Automate the testing process, always write your unit tests. </a:t>
            </a:r>
            <a:endParaRPr/>
          </a:p>
        </p:txBody>
      </p:sp>
      <p:pic>
        <p:nvPicPr>
          <p:cNvPr id="157" name="Google Shape;157;p16" descr="Picture 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26933" y="4828825"/>
            <a:ext cx="3102341" cy="34681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</a:pPr>
            <a:r>
              <a:rPr lang="en-US"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Unit tests!</a:t>
            </a:r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body" idx="4294967295"/>
          </p:nvPr>
        </p:nvSpPr>
        <p:spPr>
          <a:xfrm>
            <a:off x="952500" y="2590800"/>
            <a:ext cx="11099800" cy="1769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444500" lvl="0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</a:pPr>
            <a:r>
              <a:rPr lang="en-US"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Automate the testing process, always write your unit tests. </a:t>
            </a:r>
            <a:endParaRPr/>
          </a:p>
        </p:txBody>
      </p:sp>
      <p:pic>
        <p:nvPicPr>
          <p:cNvPr id="164" name="Google Shape;164;p17" descr="Picture 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7139" y="4327551"/>
            <a:ext cx="4300649" cy="2825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7" descr="Picture 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02283" y="3731974"/>
            <a:ext cx="2628901" cy="309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7" descr="Picture 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548624" y="5391620"/>
            <a:ext cx="3532824" cy="36232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</a:pPr>
            <a:r>
              <a:rPr lang="en-US"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Readable code</a:t>
            </a:r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body" idx="1"/>
          </p:nvPr>
        </p:nvSpPr>
        <p:spPr>
          <a:xfrm>
            <a:off x="546100" y="2302933"/>
            <a:ext cx="11099800" cy="14091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444500" lvl="0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</a:pPr>
            <a:r>
              <a:rPr lang="en-US"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Documents are always outdated, but the code is up-to-date -&gt; make it readable (check code readability)</a:t>
            </a:r>
            <a:endParaRPr/>
          </a:p>
        </p:txBody>
      </p:sp>
      <p:pic>
        <p:nvPicPr>
          <p:cNvPr id="173" name="Google Shape;173;p1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29733" y="4177704"/>
            <a:ext cx="5277612" cy="5277612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8"/>
          <p:cNvSpPr txBox="1"/>
          <p:nvPr/>
        </p:nvSpPr>
        <p:spPr>
          <a:xfrm>
            <a:off x="7173874" y="5509870"/>
            <a:ext cx="4448252" cy="4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Unit  tests improve readability</a:t>
            </a:r>
            <a:endParaRPr/>
          </a:p>
        </p:txBody>
      </p:sp>
      <p:pic>
        <p:nvPicPr>
          <p:cNvPr id="175" name="Google Shape;175;p18" descr="Imag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822266" y="6242731"/>
            <a:ext cx="3109142" cy="31298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</a:pPr>
            <a:r>
              <a:rPr lang="en-US"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2" descr="Picture 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60261" y="952968"/>
            <a:ext cx="9484278" cy="74171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1055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60"/>
              <a:buFont typeface="Helvetica Neue"/>
              <a:buNone/>
            </a:pPr>
            <a:r>
              <a:rPr lang="en-US" sz="6160"/>
              <a:t>Agile principles</a:t>
            </a:r>
            <a:endParaRPr/>
          </a:p>
        </p:txBody>
      </p:sp>
      <p:sp>
        <p:nvSpPr>
          <p:cNvPr id="70" name="Google Shape;70;p3"/>
          <p:cNvSpPr txBox="1"/>
          <p:nvPr/>
        </p:nvSpPr>
        <p:spPr>
          <a:xfrm>
            <a:off x="2895007" y="2823583"/>
            <a:ext cx="3387853" cy="4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Customer involvement</a:t>
            </a:r>
            <a:endParaRPr/>
          </a:p>
        </p:txBody>
      </p:sp>
      <p:sp>
        <p:nvSpPr>
          <p:cNvPr id="71" name="Google Shape;71;p3"/>
          <p:cNvSpPr txBox="1"/>
          <p:nvPr/>
        </p:nvSpPr>
        <p:spPr>
          <a:xfrm>
            <a:off x="7532285" y="1970803"/>
            <a:ext cx="3054097" cy="4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Incremental delivery</a:t>
            </a:r>
            <a:endParaRPr/>
          </a:p>
        </p:txBody>
      </p:sp>
      <p:sp>
        <p:nvSpPr>
          <p:cNvPr id="72" name="Google Shape;72;p3"/>
          <p:cNvSpPr txBox="1"/>
          <p:nvPr/>
        </p:nvSpPr>
        <p:spPr>
          <a:xfrm>
            <a:off x="1754750" y="4798670"/>
            <a:ext cx="2925166" cy="4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People not process</a:t>
            </a:r>
            <a:endParaRPr/>
          </a:p>
        </p:txBody>
      </p:sp>
      <p:sp>
        <p:nvSpPr>
          <p:cNvPr id="73" name="Google Shape;73;p3"/>
          <p:cNvSpPr txBox="1"/>
          <p:nvPr/>
        </p:nvSpPr>
        <p:spPr>
          <a:xfrm>
            <a:off x="7497995" y="3093111"/>
            <a:ext cx="3122677" cy="461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Embrace the change</a:t>
            </a:r>
            <a:endParaRPr/>
          </a:p>
        </p:txBody>
      </p:sp>
      <p:sp>
        <p:nvSpPr>
          <p:cNvPr id="74" name="Google Shape;74;p3"/>
          <p:cNvSpPr txBox="1"/>
          <p:nvPr/>
        </p:nvSpPr>
        <p:spPr>
          <a:xfrm>
            <a:off x="742746" y="3811127"/>
            <a:ext cx="2832508" cy="46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None/>
            </a:pPr>
            <a:r>
              <a:rPr lang="en-US" sz="24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Maintain simplicity</a:t>
            </a:r>
            <a:endParaRPr/>
          </a:p>
        </p:txBody>
      </p:sp>
      <p:pic>
        <p:nvPicPr>
          <p:cNvPr id="75" name="Google Shape;75;p3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09998" y="4045768"/>
            <a:ext cx="7298671" cy="528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4" descr="Content Placeholder 6"/>
          <p:cNvPicPr preferRelativeResize="0"/>
          <p:nvPr/>
        </p:nvPicPr>
        <p:blipFill rotWithShape="1">
          <a:blip r:embed="rId3">
            <a:alphaModFix/>
          </a:blip>
          <a:srcRect l="1476" r="1475"/>
          <a:stretch/>
        </p:blipFill>
        <p:spPr>
          <a:xfrm>
            <a:off x="609600" y="1505942"/>
            <a:ext cx="12258262" cy="6741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5" descr="Picture 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8482" y="391847"/>
            <a:ext cx="12687836" cy="89699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"/>
          <p:cNvSpPr txBox="1">
            <a:spLocks noGrp="1"/>
          </p:cNvSpPr>
          <p:nvPr>
            <p:ph type="title" idx="4294967295"/>
          </p:nvPr>
        </p:nvSpPr>
        <p:spPr>
          <a:xfrm>
            <a:off x="952500" y="254000"/>
            <a:ext cx="11099800" cy="1055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Helvetica Neue"/>
              <a:buNone/>
            </a:pPr>
            <a:r>
              <a:rPr lang="en-US" sz="5200"/>
              <a:t>Agile software management: Scrum</a:t>
            </a:r>
            <a:endParaRPr/>
          </a:p>
        </p:txBody>
      </p:sp>
      <p:sp>
        <p:nvSpPr>
          <p:cNvPr id="91" name="Google Shape;91;p6"/>
          <p:cNvSpPr txBox="1"/>
          <p:nvPr/>
        </p:nvSpPr>
        <p:spPr>
          <a:xfrm>
            <a:off x="1024043" y="2892467"/>
            <a:ext cx="9669781" cy="548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r>
              <a:rPr lang="en-US" sz="3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Scrum is a framework implementing agile methodology.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"/>
          <p:cNvSpPr txBox="1">
            <a:spLocks noGrp="1"/>
          </p:cNvSpPr>
          <p:nvPr>
            <p:ph type="title" idx="4294967295"/>
          </p:nvPr>
        </p:nvSpPr>
        <p:spPr>
          <a:xfrm>
            <a:off x="952500" y="254000"/>
            <a:ext cx="11099800" cy="1055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60"/>
              <a:buFont typeface="Helvetica Neue"/>
              <a:buNone/>
            </a:pPr>
            <a:r>
              <a:rPr lang="en-US" sz="6160"/>
              <a:t>Agile methods - in 49x</a:t>
            </a:r>
            <a:endParaRPr/>
          </a:p>
        </p:txBody>
      </p:sp>
      <p:sp>
        <p:nvSpPr>
          <p:cNvPr id="97" name="Google Shape;97;p7"/>
          <p:cNvSpPr txBox="1"/>
          <p:nvPr/>
        </p:nvSpPr>
        <p:spPr>
          <a:xfrm>
            <a:off x="465835" y="1908409"/>
            <a:ext cx="12641582" cy="5259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333374" marR="0" lvl="0" indent="-33337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50"/>
              <a:buFont typeface="Helvetica Neue"/>
              <a:buChar char="-"/>
            </a:pPr>
            <a:r>
              <a:rPr lang="en-US"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 week sprints</a:t>
            </a:r>
            <a:endParaRPr/>
          </a:p>
          <a:p>
            <a:pPr marL="333374" marR="0" lvl="0" indent="-33337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50"/>
              <a:buFont typeface="Helvetica Neue"/>
              <a:buChar char="-"/>
            </a:pPr>
            <a:r>
              <a:rPr lang="en-US"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Product backlog created in Kickoff kept in retrospective document</a:t>
            </a:r>
            <a:endParaRPr/>
          </a:p>
          <a:p>
            <a:pPr marL="333374" marR="0" lvl="0" indent="-33337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50"/>
              <a:buFont typeface="Helvetica Neue"/>
              <a:buChar char="-"/>
            </a:pPr>
            <a:r>
              <a:rPr lang="en-US"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Sprint review - with supervisor (us via retrospective doc.)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370416" marR="0" lvl="0" indent="-37041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350"/>
              <a:buFont typeface="Helvetica Neue"/>
              <a:buChar char="-"/>
            </a:pPr>
            <a:r>
              <a:rPr lang="en-US" sz="30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Agile DOES NOT mean no documentation, you try to keep it to a minimum.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endParaRPr sz="3000" b="1" i="0" u="none" strike="noStrike" cap="non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Helvetica Neue"/>
              <a:buNone/>
            </a:pPr>
            <a:r>
              <a:rPr lang="en-US" sz="8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Kick-off document</a:t>
            </a:r>
            <a:endParaRPr/>
          </a:p>
        </p:txBody>
      </p:sp>
      <p:sp>
        <p:nvSpPr>
          <p:cNvPr id="103" name="Google Shape;103;p8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355600" lvl="0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12"/>
              <a:buFont typeface="Helvetica Neue"/>
              <a:buChar char="•"/>
            </a:pPr>
            <a:r>
              <a:rPr lang="en-US" sz="2560"/>
              <a:t>Every reasonably complex project requires an initial planning.</a:t>
            </a:r>
            <a:endParaRPr/>
          </a:p>
          <a:p>
            <a:pPr marL="355600" lvl="0" indent="-35560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712"/>
              <a:buFont typeface="Helvetica Neue"/>
              <a:buChar char="•"/>
            </a:pPr>
            <a:r>
              <a:rPr lang="en-US" sz="2560"/>
              <a:t>In Kick-off document: </a:t>
            </a:r>
            <a:endParaRPr/>
          </a:p>
          <a:p>
            <a:pPr marL="711200" lvl="1" indent="-35560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712"/>
              <a:buFont typeface="Helvetica Neue"/>
              <a:buChar char="•"/>
            </a:pPr>
            <a:r>
              <a:rPr lang="en-US" sz="2560"/>
              <a:t>Description</a:t>
            </a:r>
            <a:endParaRPr/>
          </a:p>
          <a:p>
            <a:pPr marL="711200" lvl="1" indent="-35560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712"/>
              <a:buFont typeface="Helvetica Neue"/>
              <a:buChar char="•"/>
            </a:pPr>
            <a:r>
              <a:rPr lang="en-US" sz="2560"/>
              <a:t>Master feature list-&gt; High level features, this will be your product backlog.</a:t>
            </a:r>
            <a:endParaRPr/>
          </a:p>
          <a:p>
            <a:pPr marL="711200" lvl="1" indent="-35560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712"/>
              <a:buFont typeface="Helvetica Neue"/>
              <a:buChar char="•"/>
            </a:pPr>
            <a:r>
              <a:rPr lang="en-US" sz="2560"/>
              <a:t>Workpackages -&gt; High level planning, group the features present estimates on durations.</a:t>
            </a:r>
            <a:endParaRPr/>
          </a:p>
          <a:p>
            <a:pPr marL="711200" lvl="1" indent="-35560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712"/>
              <a:buFont typeface="Helvetica Neue"/>
              <a:buChar char="•"/>
            </a:pPr>
            <a:r>
              <a:rPr lang="en-US" sz="2560"/>
              <a:t>Overall systems architecture </a:t>
            </a:r>
            <a:endParaRPr/>
          </a:p>
          <a:p>
            <a:pPr marL="711200" lvl="1" indent="-355600" algn="l" rtl="0">
              <a:lnSpc>
                <a:spcPct val="100000"/>
              </a:lnSpc>
              <a:spcBef>
                <a:spcPts val="3300"/>
              </a:spcBef>
              <a:spcAft>
                <a:spcPts val="0"/>
              </a:spcAft>
              <a:buClr>
                <a:srgbClr val="000000"/>
              </a:buClr>
              <a:buSzPts val="3712"/>
              <a:buFont typeface="Helvetica Neue"/>
              <a:buChar char="•"/>
            </a:pPr>
            <a:r>
              <a:rPr lang="en-US" sz="2560"/>
              <a:t>More on template (Risk analysis, timeline, etc.)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0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600"/>
              <a:buFont typeface="Helvetica Neue"/>
              <a:buNone/>
            </a:pPr>
            <a:r>
              <a:rPr lang="en-US" sz="7600"/>
              <a:t>Retrospective document</a:t>
            </a:r>
            <a:endParaRPr/>
          </a:p>
        </p:txBody>
      </p:sp>
      <p:sp>
        <p:nvSpPr>
          <p:cNvPr id="116" name="Google Shape;116;p10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/>
          <a:p>
            <a:pPr marL="444500" lvl="0" indent="-444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</a:pPr>
            <a:r>
              <a:rPr lang="en-US"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Sprint plan, backlog, product backlog</a:t>
            </a:r>
            <a:endParaRPr/>
          </a:p>
          <a:p>
            <a:pPr marL="889000" lvl="1" indent="-44450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</a:pPr>
            <a:r>
              <a:rPr lang="en-US"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Sprint X summary (based on sprint X-1 retrospective)</a:t>
            </a:r>
            <a:endParaRPr/>
          </a:p>
          <a:p>
            <a:pPr marL="889000" lvl="1" indent="-44450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</a:pPr>
            <a:r>
              <a:rPr lang="en-US"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Sprint X+1 plan</a:t>
            </a:r>
            <a:endParaRPr/>
          </a:p>
          <a:p>
            <a:pPr marL="889000" lvl="1" indent="-44450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</a:pPr>
            <a:r>
              <a:rPr lang="en-US"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Overall progress on master features (backlog)</a:t>
            </a:r>
            <a:endParaRPr/>
          </a:p>
          <a:p>
            <a:pPr marL="889000" lvl="1" indent="-44450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Helvetica Neue"/>
              <a:buChar char="•"/>
            </a:pPr>
            <a:r>
              <a:rPr lang="en-US"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Details on template —&gt; Read carefully/do not invent new labels/sections etc. 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398</Words>
  <Application>Microsoft Macintosh PowerPoint</Application>
  <PresentationFormat>Custom</PresentationFormat>
  <Paragraphs>62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Helvetica Neue</vt:lpstr>
      <vt:lpstr>Arial</vt:lpstr>
      <vt:lpstr>Helvetica Neue Light</vt:lpstr>
      <vt:lpstr>White</vt:lpstr>
      <vt:lpstr>AGILE DEVELOPMENT and 49x</vt:lpstr>
      <vt:lpstr>PowerPoint Presentation</vt:lpstr>
      <vt:lpstr>Agile principles</vt:lpstr>
      <vt:lpstr>PowerPoint Presentation</vt:lpstr>
      <vt:lpstr>PowerPoint Presentation</vt:lpstr>
      <vt:lpstr>Agile software management: Scrum</vt:lpstr>
      <vt:lpstr>Agile methods - in 49x</vt:lpstr>
      <vt:lpstr>Kick-off document</vt:lpstr>
      <vt:lpstr>Retrospective document</vt:lpstr>
      <vt:lpstr>Retrospective document</vt:lpstr>
      <vt:lpstr>Design overview document</vt:lpstr>
      <vt:lpstr>Final document</vt:lpstr>
      <vt:lpstr>PowerPoint Presentation</vt:lpstr>
      <vt:lpstr>PowerPoint Presentation</vt:lpstr>
      <vt:lpstr>Unit tests!</vt:lpstr>
      <vt:lpstr>Unit tests!</vt:lpstr>
      <vt:lpstr>Readable code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AGILE DEVELOPMENT and 49x</dc:title>
  <cp:lastModifiedBy>Merih Angin</cp:lastModifiedBy>
  <cp:revision>2</cp:revision>
  <dcterms:modified xsi:type="dcterms:W3CDTF">2022-10-27T06:32:03Z</dcterms:modified>
</cp:coreProperties>
</file>